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60" r:id="rId2"/>
    <p:sldId id="404" r:id="rId3"/>
    <p:sldId id="389" r:id="rId4"/>
    <p:sldId id="393" r:id="rId5"/>
    <p:sldId id="390" r:id="rId6"/>
    <p:sldId id="392" r:id="rId7"/>
    <p:sldId id="405" r:id="rId8"/>
    <p:sldId id="399" r:id="rId9"/>
    <p:sldId id="397" r:id="rId10"/>
    <p:sldId id="396" r:id="rId11"/>
    <p:sldId id="394" r:id="rId12"/>
    <p:sldId id="406" r:id="rId13"/>
    <p:sldId id="400" r:id="rId14"/>
    <p:sldId id="403" r:id="rId15"/>
    <p:sldId id="402" r:id="rId16"/>
    <p:sldId id="349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ying Zhu" initials="W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F88"/>
    <a:srgbClr val="1D2529"/>
    <a:srgbClr val="2B373F"/>
    <a:srgbClr val="0096CD"/>
    <a:srgbClr val="556E7D"/>
    <a:srgbClr val="256754"/>
    <a:srgbClr val="64D2AA"/>
    <a:srgbClr val="99BE3C"/>
    <a:srgbClr val="EAEAEA"/>
    <a:srgbClr val="009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8042" autoAdjust="0"/>
  </p:normalViewPr>
  <p:slideViewPr>
    <p:cSldViewPr snapToObjects="1">
      <p:cViewPr varScale="1">
        <p:scale>
          <a:sx n="84" d="100"/>
          <a:sy n="84" d="100"/>
        </p:scale>
        <p:origin x="658" y="82"/>
      </p:cViewPr>
      <p:guideLst/>
    </p:cSldViewPr>
  </p:slideViewPr>
  <p:outlineViewPr>
    <p:cViewPr>
      <p:scale>
        <a:sx n="33" d="100"/>
        <a:sy n="33" d="100"/>
      </p:scale>
      <p:origin x="0" y="-29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925C6-B3B6-4040-BBB7-28D191E64EFD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546F-EB31-42FB-A2EE-A779C1DF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91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CDB36-039D-1C4C-A35B-7671275203E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C098-DAE3-6C46-B223-F805D61D5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0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06D048-6454-4DE9-B32A-8B4234499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sp>
        <p:nvSpPr>
          <p:cNvPr id="12" name="Chevron 31"/>
          <p:cNvSpPr/>
          <p:nvPr userDrawn="1"/>
        </p:nvSpPr>
        <p:spPr>
          <a:xfrm flipH="1">
            <a:off x="4438750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85216" y="958132"/>
            <a:ext cx="2426705" cy="2953944"/>
          </a:xfrm>
          <a:prstGeom prst="rect">
            <a:avLst/>
          </a:prstGeom>
        </p:spPr>
      </p:pic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[SUBTITLE]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Presented to</a:t>
            </a:r>
            <a:endParaRPr lang="en-US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/>
            </a:pPr>
            <a:r>
              <a:rPr lang="en-US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3714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951470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9229" y="2707593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9229" y="449282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6099230" y="2498777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6099230" y="4273235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7893438" y="4527681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2243781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6100237" y="3999904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6100237" y="57851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1"/>
          <p:cNvSpPr>
            <a:spLocks noGrp="1"/>
          </p:cNvSpPr>
          <p:nvPr>
            <p:ph type="body" sz="quarter" idx="35" hasCustomPrompt="1"/>
          </p:nvPr>
        </p:nvSpPr>
        <p:spPr>
          <a:xfrm>
            <a:off x="7893438" y="275715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98068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263691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3929223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2666128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1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9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25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31"/>
          <p:cNvSpPr/>
          <p:nvPr userDrawn="1"/>
        </p:nvSpPr>
        <p:spPr>
          <a:xfrm flipH="1">
            <a:off x="4440189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Presented to</a:t>
            </a:r>
            <a:endParaRPr lang="en-US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/>
            </a:pPr>
            <a:r>
              <a:rPr lang="en-US" smtClean="0"/>
              <a:t>Presenters</a:t>
            </a:r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[SUBTITLE]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rgbClr val="2D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5216" y="958132"/>
            <a:ext cx="2426705" cy="295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4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5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3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6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5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4316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 userDrawn="1"/>
        </p:nvSpPr>
        <p:spPr>
          <a:xfrm rot="10800000" flipH="1">
            <a:off x="4187046" y="4824007"/>
            <a:ext cx="245428" cy="720080"/>
          </a:xfrm>
          <a:prstGeom prst="chevron">
            <a:avLst>
              <a:gd name="adj" fmla="val 635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666528" y="4812307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604644" y="493421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7824192" y="493421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icture/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4" y="4395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39375-7CB7-4017-A8E7-37036A8B63B4}"/>
              </a:ext>
            </a:extLst>
          </p:cNvPr>
          <p:cNvCxnSpPr/>
          <p:nvPr userDrawn="1"/>
        </p:nvCxnSpPr>
        <p:spPr>
          <a:xfrm flipH="1">
            <a:off x="7032104" y="5319194"/>
            <a:ext cx="374441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7014300" y="442971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7014300" y="567313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5160384" y="56906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8216219" y="1844824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154335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8373883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 flipH="1">
            <a:off x="5159376" y="283082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>
            <a:off x="8216219" y="3118860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5154335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65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8373883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cxnSp>
        <p:nvCxnSpPr>
          <p:cNvPr id="66" name="Straight Connector 65"/>
          <p:cNvCxnSpPr/>
          <p:nvPr userDrawn="1"/>
        </p:nvCxnSpPr>
        <p:spPr>
          <a:xfrm flipH="1">
            <a:off x="5159376" y="4104864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8216219" y="4342996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5154335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69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8373883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cxnSp>
        <p:nvCxnSpPr>
          <p:cNvPr id="70" name="Straight Connector 69"/>
          <p:cNvCxnSpPr/>
          <p:nvPr userDrawn="1"/>
        </p:nvCxnSpPr>
        <p:spPr>
          <a:xfrm flipH="1">
            <a:off x="5159376" y="5329000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2F0415-E8E5-4100-9D28-692EBB2C6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A93E2-FED8-404D-B45D-DD4BF3CF4D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Picture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6" y="1385941"/>
            <a:ext cx="1655064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59376" y="3141515"/>
            <a:ext cx="1655064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59376" y="4926743"/>
            <a:ext cx="1655064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 flipH="1">
            <a:off x="5159376" y="293278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 flipH="1">
            <a:off x="5159376" y="4707246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5" hasCustomPrompt="1"/>
          </p:nvPr>
        </p:nvSpPr>
        <p:spPr>
          <a:xfrm>
            <a:off x="7168650" y="141473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7168653" y="2142810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7168651" y="3170313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7168652" y="3898384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7168652" y="4954117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33" name="Text Placeholder 41"/>
          <p:cNvSpPr>
            <a:spLocks noGrp="1"/>
          </p:cNvSpPr>
          <p:nvPr>
            <p:ph type="body" sz="quarter" idx="30" hasCustomPrompt="1"/>
          </p:nvPr>
        </p:nvSpPr>
        <p:spPr>
          <a:xfrm>
            <a:off x="7168653" y="568218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60384" y="2677792"/>
            <a:ext cx="16550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5160384" y="4433915"/>
            <a:ext cx="16550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5160384" y="6219143"/>
            <a:ext cx="16550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(3/Picture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6" y="499435"/>
            <a:ext cx="1460637" cy="11405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 flipH="1">
            <a:off x="5159376" y="188601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 flipH="1">
            <a:off x="5159376" y="3468134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5" hasCustomPrompt="1"/>
          </p:nvPr>
        </p:nvSpPr>
        <p:spPr>
          <a:xfrm>
            <a:off x="6976684" y="499435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6976687" y="1153563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59376" y="1640011"/>
            <a:ext cx="147002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158180" y="2087984"/>
            <a:ext cx="1460637" cy="11405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6975488" y="2087984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37" hasCustomPrompt="1"/>
          </p:nvPr>
        </p:nvSpPr>
        <p:spPr>
          <a:xfrm>
            <a:off x="6975491" y="2742112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58180" y="3228560"/>
            <a:ext cx="147002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158180" y="3668574"/>
            <a:ext cx="1460637" cy="11405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Text Placeholder 41"/>
          <p:cNvSpPr>
            <a:spLocks noGrp="1"/>
          </p:cNvSpPr>
          <p:nvPr>
            <p:ph type="body" sz="quarter" idx="39" hasCustomPrompt="1"/>
          </p:nvPr>
        </p:nvSpPr>
        <p:spPr>
          <a:xfrm>
            <a:off x="6975488" y="3668574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38" name="Text Placeholder 41"/>
          <p:cNvSpPr>
            <a:spLocks noGrp="1"/>
          </p:cNvSpPr>
          <p:nvPr>
            <p:ph type="body" sz="quarter" idx="40" hasCustomPrompt="1"/>
          </p:nvPr>
        </p:nvSpPr>
        <p:spPr>
          <a:xfrm>
            <a:off x="6975491" y="4322702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58180" y="4809150"/>
            <a:ext cx="147002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5160572" y="5057469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159376" y="5259435"/>
            <a:ext cx="1460637" cy="11405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6" name="Text Placeholder 41"/>
          <p:cNvSpPr>
            <a:spLocks noGrp="1"/>
          </p:cNvSpPr>
          <p:nvPr>
            <p:ph type="body" sz="quarter" idx="42" hasCustomPrompt="1"/>
          </p:nvPr>
        </p:nvSpPr>
        <p:spPr>
          <a:xfrm>
            <a:off x="6976684" y="5259435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47" name="Text Placeholder 41"/>
          <p:cNvSpPr>
            <a:spLocks noGrp="1"/>
          </p:cNvSpPr>
          <p:nvPr>
            <p:ph type="body" sz="quarter" idx="43" hasCustomPrompt="1"/>
          </p:nvPr>
        </p:nvSpPr>
        <p:spPr>
          <a:xfrm>
            <a:off x="6976687" y="5913563"/>
            <a:ext cx="2661147" cy="486448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59376" y="6400011"/>
            <a:ext cx="147002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78857-D7D5-44BA-AE93-24F52AEBD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3"/>
              </a:buBlip>
              <a:defRPr sz="3600">
                <a:solidFill>
                  <a:schemeClr val="bg1"/>
                </a:solidFill>
              </a:defRPr>
            </a:lvl1pPr>
            <a:lvl2pPr marL="685800" indent="-228600">
              <a:buSzPct val="80000"/>
              <a:buFontTx/>
              <a:buBlip>
                <a:blip r:embed="rId3"/>
              </a:buBlip>
              <a:defRPr sz="2800">
                <a:solidFill>
                  <a:schemeClr val="bg1"/>
                </a:solidFill>
              </a:defRPr>
            </a:lvl2pPr>
            <a:lvl3pPr marL="1143000" indent="-228600">
              <a:buSzPct val="8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2E2399-49A3-4309-87FC-15EC66547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99856" y="4264803"/>
            <a:ext cx="0" cy="20915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250848" y="436193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251856" y="5654245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38" hasCustomPrompt="1"/>
          </p:nvPr>
        </p:nvSpPr>
        <p:spPr>
          <a:xfrm>
            <a:off x="5238441" y="5786394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2"/>
              </a:buBlip>
              <a:defRPr sz="3600">
                <a:solidFill>
                  <a:srgbClr val="1D2529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2800">
                <a:solidFill>
                  <a:srgbClr val="1D2529"/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5989859-AA45-4BC6-9014-8A909266B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11" r:id="rId5"/>
    <p:sldLayoutId id="2147483714" r:id="rId6"/>
    <p:sldLayoutId id="2147483715" r:id="rId7"/>
    <p:sldLayoutId id="2147483712" r:id="rId8"/>
    <p:sldLayoutId id="2147483678" r:id="rId9"/>
    <p:sldLayoutId id="2147483713" r:id="rId10"/>
    <p:sldLayoutId id="2147483716" r:id="rId11"/>
    <p:sldLayoutId id="2147483717" r:id="rId12"/>
    <p:sldLayoutId id="2147483693" r:id="rId13"/>
    <p:sldLayoutId id="2147483718" r:id="rId14"/>
    <p:sldLayoutId id="2147483694" r:id="rId15"/>
    <p:sldLayoutId id="2147483719" r:id="rId16"/>
    <p:sldLayoutId id="2147483695" r:id="rId17"/>
    <p:sldLayoutId id="2147483720" r:id="rId18"/>
    <p:sldLayoutId id="2147483696" r:id="rId19"/>
    <p:sldLayoutId id="2147483722" r:id="rId20"/>
    <p:sldLayoutId id="2147483698" r:id="rId21"/>
    <p:sldLayoutId id="2147483721" r:id="rId22"/>
    <p:sldLayoutId id="2147483724" r:id="rId23"/>
    <p:sldLayoutId id="2147483725" r:id="rId24"/>
    <p:sldLayoutId id="2147483723" r:id="rId25"/>
    <p:sldLayoutId id="2147483726" r:id="rId26"/>
    <p:sldLayoutId id="2147483701" r:id="rId27"/>
    <p:sldLayoutId id="2147483703" r:id="rId28"/>
    <p:sldLayoutId id="2147483705" r:id="rId29"/>
    <p:sldLayoutId id="2147483707" r:id="rId30"/>
    <p:sldLayoutId id="2147483727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33"/>
        </a:buBlip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3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Acquiring Intellectual Property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/>
              <a:t>Trade Accelerator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Presented to</a:t>
            </a:r>
          </a:p>
          <a:p>
            <a:r>
              <a:rPr lang="en-US" smtClean="0"/>
              <a:t>Trade Accelerator Program </a:t>
            </a:r>
          </a:p>
          <a:p>
            <a:r>
              <a:rPr lang="en-US" i="1" smtClean="0"/>
              <a:t>September 10, 2019</a:t>
            </a:r>
            <a:endParaRPr lang="en-US" i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Presenter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99BE3C"/>
                </a:solidFill>
              </a:rPr>
              <a:t>Noren Howg</a:t>
            </a:r>
            <a:r>
              <a:rPr lang="en-US"/>
              <a:t>, Lawyer, </a:t>
            </a:r>
            <a:r>
              <a:rPr lang="en-US" smtClean="0"/>
              <a:t>Intellectual Property</a:t>
            </a:r>
            <a:endParaRPr lang="en-US">
              <a:solidFill>
                <a:srgbClr val="99BE3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18342" y="1530892"/>
            <a:ext cx="6550266" cy="313932"/>
          </a:xfrm>
        </p:spPr>
        <p:txBody>
          <a:bodyPr>
            <a:normAutofit/>
          </a:bodyPr>
          <a:lstStyle/>
          <a:p>
            <a:r>
              <a:rPr lang="en-US" smtClean="0"/>
              <a:t>Intellectual Property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your Competitive Advantage?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4400" smtClean="0"/>
              <a:t>Product vs Process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altLang="en-US" sz="440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4400" smtClean="0"/>
              <a:t>Patent vs Trade Secret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altLang="en-US" sz="4400" smtClean="0"/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altLang="en-US" sz="4000" smtClean="0"/>
              <a:t>Is it patentable?</a:t>
            </a:r>
            <a:endParaRPr lang="en-US" altLang="en-US" sz="4000"/>
          </a:p>
          <a:p>
            <a:pPr lvl="2">
              <a:lnSpc>
                <a:spcPct val="120000"/>
              </a:lnSpc>
              <a:spcBef>
                <a:spcPct val="0"/>
              </a:spcBef>
            </a:pPr>
            <a:endParaRPr lang="en-US" altLang="en-US" sz="3600" smtClean="0"/>
          </a:p>
          <a:p>
            <a:pPr lvl="3">
              <a:lnSpc>
                <a:spcPct val="120000"/>
              </a:lnSpc>
              <a:spcBef>
                <a:spcPct val="0"/>
              </a:spcBef>
            </a:pPr>
            <a:r>
              <a:rPr lang="en-US" altLang="en-US" sz="3400" smtClean="0"/>
              <a:t>Patent criteria: novelty, inventiveness and utility</a:t>
            </a:r>
          </a:p>
          <a:p>
            <a:pPr lvl="3">
              <a:lnSpc>
                <a:spcPct val="120000"/>
              </a:lnSpc>
              <a:spcBef>
                <a:spcPct val="0"/>
              </a:spcBef>
            </a:pPr>
            <a:endParaRPr lang="en-US" altLang="en-US" sz="3400"/>
          </a:p>
          <a:p>
            <a:pPr lvl="3">
              <a:lnSpc>
                <a:spcPct val="120000"/>
              </a:lnSpc>
              <a:spcBef>
                <a:spcPct val="0"/>
              </a:spcBef>
            </a:pPr>
            <a:r>
              <a:rPr lang="en-US" altLang="en-US" sz="3600" smtClean="0"/>
              <a:t>If not, then it is a trade secret and would </a:t>
            </a:r>
            <a:r>
              <a:rPr lang="en-US" altLang="en-US" sz="3400" smtClean="0"/>
              <a:t>require the appropriate protection</a:t>
            </a:r>
            <a:endParaRPr lang="en-US" altLang="en-US" sz="3400"/>
          </a:p>
          <a:p>
            <a:pPr lvl="1">
              <a:lnSpc>
                <a:spcPct val="80000"/>
              </a:lnSpc>
            </a:pPr>
            <a:endParaRPr lang="en-US" altLang="en-US" sz="16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62208" y="1547348"/>
            <a:ext cx="2797099" cy="33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Confidentiality Agreement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772912" cy="4033167"/>
          </a:xfrm>
        </p:spPr>
        <p:txBody>
          <a:bodyPr/>
          <a:lstStyle/>
          <a:p>
            <a:r>
              <a:rPr lang="en-US" sz="3200" smtClean="0"/>
              <a:t>Overcome objections:</a:t>
            </a:r>
          </a:p>
          <a:p>
            <a:pPr lvl="1"/>
            <a:r>
              <a:rPr lang="en-US" sz="3200" smtClean="0"/>
              <a:t>Tailor it</a:t>
            </a:r>
          </a:p>
          <a:p>
            <a:pPr lvl="1"/>
            <a:r>
              <a:rPr lang="en-US" sz="3200" smtClean="0"/>
              <a:t>Get a professional </a:t>
            </a:r>
          </a:p>
          <a:p>
            <a:pPr lvl="1"/>
            <a:r>
              <a:rPr lang="en-US" sz="3200" smtClean="0"/>
              <a:t>Negotiate </a:t>
            </a:r>
          </a:p>
          <a:p>
            <a:pPr lvl="3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5200" y="1516607"/>
            <a:ext cx="330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1800"/>
              <a:t>A Patent is the right to preclude others from practicing (i.e. making, using or selling) an invention in Canada for a period of 20 years from date of filing.  </a:t>
            </a:r>
            <a:endParaRPr lang="en-US" altLang="en-US" sz="1800" smtClean="0"/>
          </a:p>
          <a:p>
            <a:pPr marL="0" indent="0">
              <a:lnSpc>
                <a:spcPct val="110000"/>
              </a:lnSpc>
              <a:buNone/>
            </a:pPr>
            <a:endParaRPr lang="en-US" altLang="en-US" sz="1800" smtClean="0"/>
          </a:p>
          <a:p>
            <a:pPr>
              <a:lnSpc>
                <a:spcPct val="110000"/>
              </a:lnSpc>
            </a:pPr>
            <a:r>
              <a:rPr lang="en-US" altLang="en-US" sz="1800" smtClean="0"/>
              <a:t>Patents </a:t>
            </a:r>
            <a:r>
              <a:rPr lang="en-US" altLang="en-US" sz="1800"/>
              <a:t>offer</a:t>
            </a:r>
            <a:r>
              <a:rPr lang="en-US" altLang="en-US" sz="1800" smtClean="0"/>
              <a:t>:</a:t>
            </a:r>
            <a:endParaRPr lang="en-US" altLang="en-US" sz="1800"/>
          </a:p>
          <a:p>
            <a:pPr lvl="1">
              <a:lnSpc>
                <a:spcPct val="110000"/>
              </a:lnSpc>
            </a:pPr>
            <a:r>
              <a:rPr lang="en-US" altLang="en-US" sz="1800"/>
              <a:t>Protection of research and development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Protection against independent creation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Barrier to entry of competitors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Improved valuation of intangible assets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Credibility - investors, shareholders, suppliers, customers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Protection from competitors’ patent </a:t>
            </a:r>
            <a:r>
              <a:rPr lang="en-US" altLang="en-US" sz="1800" smtClean="0"/>
              <a:t>portfolios</a:t>
            </a:r>
          </a:p>
          <a:p>
            <a:pPr lvl="1">
              <a:lnSpc>
                <a:spcPct val="110000"/>
              </a:lnSpc>
            </a:pPr>
            <a:r>
              <a:rPr lang="en-US" altLang="en-US" sz="1800" smtClean="0"/>
              <a:t>License </a:t>
            </a:r>
            <a:r>
              <a:rPr lang="en-US" altLang="en-US" sz="1800"/>
              <a:t>others to make, use or </a:t>
            </a:r>
            <a:r>
              <a:rPr lang="en-US" altLang="en-US" sz="1800" smtClean="0"/>
              <a:t>sell</a:t>
            </a:r>
            <a:endParaRPr lang="en-US" altLang="en-US" sz="1800"/>
          </a:p>
          <a:p>
            <a:pPr lvl="1">
              <a:lnSpc>
                <a:spcPct val="110000"/>
              </a:lnSpc>
            </a:pPr>
            <a:endParaRPr lang="en-US" altLang="en-US" sz="18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I - Protect your </a:t>
            </a:r>
            <a:r>
              <a:rPr lang="en-US" smtClean="0"/>
              <a:t>Product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What is your competitive advantage? </a:t>
            </a:r>
          </a:p>
          <a:p>
            <a:endParaRPr lang="en-US" altLang="en-US"/>
          </a:p>
          <a:p>
            <a:r>
              <a:rPr lang="en-US" altLang="en-US"/>
              <a:t>Review </a:t>
            </a:r>
            <a:r>
              <a:rPr lang="en-US" altLang="en-US" smtClean="0"/>
              <a:t>your product, process and business methods </a:t>
            </a:r>
          </a:p>
          <a:p>
            <a:pPr lvl="1"/>
            <a:r>
              <a:rPr lang="en-US" altLang="en-US" smtClean="0"/>
              <a:t>Patentable technology? </a:t>
            </a:r>
          </a:p>
          <a:p>
            <a:pPr lvl="1"/>
            <a:r>
              <a:rPr lang="en-US" altLang="en-US" smtClean="0"/>
              <a:t>Trade secret?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Are you infringing any third party technology?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II - Enforcing your Protected Rights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Enforcement of Product Rights</a:t>
            </a:r>
          </a:p>
          <a:p>
            <a:endParaRPr lang="en-US" smtClean="0"/>
          </a:p>
          <a:p>
            <a:pPr lvl="1"/>
            <a:r>
              <a:rPr lang="en-US" smtClean="0"/>
              <a:t>Action in Infringement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Action in Breach of Confidence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14913" y="2500095"/>
            <a:ext cx="5545583" cy="618631"/>
          </a:xfrm>
        </p:spPr>
        <p:txBody>
          <a:bodyPr>
            <a:normAutofit/>
          </a:bodyPr>
          <a:lstStyle/>
          <a:p>
            <a:r>
              <a:rPr lang="en-US" smtClean="0"/>
              <a:t>Thank </a:t>
            </a:r>
            <a:r>
              <a:rPr lang="en-US"/>
              <a:t>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mtClean="0">
                <a:solidFill>
                  <a:srgbClr val="2DAF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Noren Howg</a:t>
            </a:r>
            <a:endParaRPr lang="en-CA">
              <a:solidFill>
                <a:srgbClr val="2DAF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Lawyer</a:t>
            </a:r>
            <a:endPara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403.651.5352</a:t>
            </a:r>
          </a:p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howgn@bennettjones.com</a:t>
            </a:r>
            <a:endPara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3200" smtClean="0"/>
              <a:t>Intellectual </a:t>
            </a:r>
            <a:r>
              <a:rPr lang="en-US" altLang="en-US" sz="3200"/>
              <a:t>Property </a:t>
            </a:r>
            <a:r>
              <a:rPr lang="en-US" altLang="en-US" sz="3200" smtClean="0"/>
              <a:t>refers </a:t>
            </a:r>
            <a:r>
              <a:rPr lang="en-US" altLang="en-US" sz="3200"/>
              <a:t>to a </a:t>
            </a:r>
            <a:r>
              <a:rPr lang="en-US" altLang="en-US" sz="3200" u="sng"/>
              <a:t>bundle of rights</a:t>
            </a:r>
            <a:r>
              <a:rPr lang="en-US" altLang="en-US" sz="3200" i="1"/>
              <a:t> </a:t>
            </a:r>
            <a:r>
              <a:rPr lang="en-US" altLang="en-US" sz="3200" smtClean="0"/>
              <a:t>that </a:t>
            </a:r>
            <a:r>
              <a:rPr lang="en-US" altLang="en-US" sz="3200"/>
              <a:t>enables </a:t>
            </a:r>
            <a:r>
              <a:rPr lang="en-US" altLang="en-US" sz="3200" smtClean="0"/>
              <a:t>you to </a:t>
            </a:r>
            <a:r>
              <a:rPr lang="en-US" altLang="en-US" sz="3200"/>
              <a:t>preclude others from using the protected aspect </a:t>
            </a:r>
            <a:r>
              <a:rPr lang="en-US" altLang="en-US" sz="3200" smtClean="0"/>
              <a:t>of your business without your permission</a:t>
            </a:r>
            <a:r>
              <a:rPr lang="en-US" altLang="en-US" sz="32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78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Bundle of rights 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i="1" smtClean="0"/>
              <a:t>Patent Act</a:t>
            </a:r>
          </a:p>
          <a:p>
            <a:pPr>
              <a:lnSpc>
                <a:spcPct val="80000"/>
              </a:lnSpc>
            </a:pPr>
            <a:endParaRPr lang="en-US" altLang="en-US" sz="3600" i="1"/>
          </a:p>
          <a:p>
            <a:pPr>
              <a:lnSpc>
                <a:spcPct val="80000"/>
              </a:lnSpc>
            </a:pPr>
            <a:r>
              <a:rPr lang="en-US" altLang="en-US" sz="3600" i="1" smtClean="0"/>
              <a:t>Trademarks Act</a:t>
            </a:r>
          </a:p>
          <a:p>
            <a:pPr>
              <a:lnSpc>
                <a:spcPct val="80000"/>
              </a:lnSpc>
            </a:pPr>
            <a:endParaRPr lang="en-US" altLang="en-US" sz="3600" i="1"/>
          </a:p>
          <a:p>
            <a:pPr>
              <a:lnSpc>
                <a:spcPct val="80000"/>
              </a:lnSpc>
            </a:pPr>
            <a:r>
              <a:rPr lang="en-US" altLang="en-US" sz="3600" i="1"/>
              <a:t>Copyright </a:t>
            </a:r>
            <a:r>
              <a:rPr lang="en-US" altLang="en-US" sz="3600" i="1" smtClean="0"/>
              <a:t>Act</a:t>
            </a:r>
          </a:p>
          <a:p>
            <a:pPr>
              <a:lnSpc>
                <a:spcPct val="80000"/>
              </a:lnSpc>
            </a:pPr>
            <a:endParaRPr lang="en-US" altLang="en-US" sz="3600" i="1" smtClean="0"/>
          </a:p>
          <a:p>
            <a:pPr>
              <a:lnSpc>
                <a:spcPct val="80000"/>
              </a:lnSpc>
            </a:pPr>
            <a:r>
              <a:rPr lang="en-US" altLang="en-US" sz="3600" smtClean="0"/>
              <a:t>Confidential Information</a:t>
            </a:r>
          </a:p>
          <a:p>
            <a:pPr>
              <a:lnSpc>
                <a:spcPct val="80000"/>
              </a:lnSpc>
            </a:pP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Brand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Brand Management – Principle of Law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en-US" sz="2600" smtClean="0"/>
          </a:p>
          <a:p>
            <a:pPr marL="457200" lvl="1" indent="0">
              <a:buNone/>
            </a:pPr>
            <a:r>
              <a:rPr lang="en-US" altLang="en-US" sz="2600" smtClean="0"/>
              <a:t>Having </a:t>
            </a:r>
            <a:r>
              <a:rPr lang="en-US" altLang="en-US" sz="2600"/>
              <a:t>established a business reputation under a particular </a:t>
            </a:r>
            <a:r>
              <a:rPr lang="en-US" altLang="en-US" sz="2600" smtClean="0"/>
              <a:t>mark, </a:t>
            </a:r>
            <a:r>
              <a:rPr lang="en-US" altLang="en-US" sz="2600"/>
              <a:t>the business has the right to restrain anyone else from injuring their business by using their </a:t>
            </a:r>
            <a:r>
              <a:rPr lang="en-US" altLang="en-US" sz="2600" smtClean="0"/>
              <a:t>mark, </a:t>
            </a:r>
            <a:r>
              <a:rPr lang="en-US" altLang="en-US" sz="2600"/>
              <a:t>or a </a:t>
            </a:r>
            <a:r>
              <a:rPr lang="en-US" altLang="en-US" sz="2600" smtClean="0"/>
              <a:t>mark </a:t>
            </a:r>
            <a:r>
              <a:rPr lang="en-US" altLang="en-US" sz="2600"/>
              <a:t>so similar as to confuse or deceive.</a:t>
            </a:r>
            <a:br>
              <a:rPr lang="en-US" altLang="en-US" sz="2600"/>
            </a:br>
            <a:endParaRPr lang="en-US" altLang="en-US" sz="26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Trademark?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8000" smtClean="0"/>
              <a:t>word</a:t>
            </a:r>
            <a:r>
              <a:rPr lang="en-US" altLang="en-US" sz="8000"/>
              <a:t>, slogan, designs are “signs” including non-traditional signs, such as shape, sound, smell, taste, texture, hologram, single colour or colour combinations without delineated contours, three-dimensional and moving images</a:t>
            </a:r>
          </a:p>
          <a:p>
            <a:pPr>
              <a:lnSpc>
                <a:spcPct val="120000"/>
              </a:lnSpc>
              <a:defRPr/>
            </a:pPr>
            <a:endParaRPr lang="en-US" altLang="en-US" sz="8000"/>
          </a:p>
          <a:p>
            <a:pPr>
              <a:lnSpc>
                <a:spcPct val="120000"/>
              </a:lnSpc>
              <a:defRPr/>
            </a:pPr>
            <a:r>
              <a:rPr lang="en-US" altLang="en-US" sz="8000"/>
              <a:t>symbol of a connection between a source of a product or service and the product or service itself (“linkage”)</a:t>
            </a:r>
          </a:p>
          <a:p>
            <a:pPr>
              <a:lnSpc>
                <a:spcPct val="120000"/>
              </a:lnSpc>
              <a:defRPr/>
            </a:pPr>
            <a:endParaRPr lang="en-US" altLang="en-US" sz="8000"/>
          </a:p>
          <a:p>
            <a:pPr>
              <a:lnSpc>
                <a:spcPct val="120000"/>
              </a:lnSpc>
              <a:defRPr/>
            </a:pPr>
            <a:r>
              <a:rPr lang="en-US" altLang="en-US" sz="8000"/>
              <a:t>acts to </a:t>
            </a:r>
            <a:r>
              <a:rPr lang="en-US" altLang="en-US" sz="8000" b="1" smtClean="0"/>
              <a:t>distinguish </a:t>
            </a:r>
            <a:r>
              <a:rPr lang="en-US" altLang="en-US" sz="8000" smtClean="0"/>
              <a:t>your </a:t>
            </a:r>
            <a:r>
              <a:rPr lang="en-US" altLang="en-US" sz="8000"/>
              <a:t>product or service from the product or service of </a:t>
            </a:r>
            <a:r>
              <a:rPr lang="en-US" altLang="en-US" sz="8000" smtClean="0"/>
              <a:t>third parties</a:t>
            </a:r>
            <a:endParaRPr lang="en-US" altLang="en-US" sz="8000"/>
          </a:p>
          <a:p>
            <a:pPr>
              <a:lnSpc>
                <a:spcPct val="120000"/>
              </a:lnSpc>
              <a:defRPr/>
            </a:pPr>
            <a:endParaRPr lang="en-US" altLang="en-US" sz="8000"/>
          </a:p>
          <a:p>
            <a:pPr>
              <a:lnSpc>
                <a:spcPct val="120000"/>
              </a:lnSpc>
              <a:defRPr/>
            </a:pPr>
            <a:r>
              <a:rPr lang="en-US" altLang="en-US" sz="8000"/>
              <a:t>trademark may be inherently distinctive or acquire distinctiveness through </a:t>
            </a:r>
            <a:r>
              <a:rPr lang="en-US" altLang="en-US" sz="8000" smtClean="0"/>
              <a:t>use</a:t>
            </a:r>
            <a:r>
              <a:rPr lang="en-US" altLang="en-US" sz="6400"/>
              <a:t/>
            </a:r>
            <a:br>
              <a:rPr lang="en-US" altLang="en-US" sz="6400"/>
            </a:br>
            <a:endParaRPr lang="en-US" altLang="en-US" sz="6400"/>
          </a:p>
          <a:p>
            <a:pPr marL="457200" lvl="1" indent="0">
              <a:buNone/>
            </a:pPr>
            <a:r>
              <a:rPr lang="en-US" altLang="en-US" sz="2600"/>
              <a:t/>
            </a:r>
            <a:br>
              <a:rPr lang="en-US" altLang="en-US" sz="2600"/>
            </a:br>
            <a:endParaRPr lang="en-US" altLang="en-US" sz="26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Registering a Trademark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/>
              <a:t>Benefits to </a:t>
            </a:r>
            <a:r>
              <a:rPr lang="en-US" altLang="en-US" smtClean="0"/>
              <a:t>registration:</a:t>
            </a:r>
          </a:p>
          <a:p>
            <a:pPr>
              <a:defRPr/>
            </a:pPr>
            <a:endParaRPr lang="en-US" altLang="en-US" smtClean="0"/>
          </a:p>
          <a:p>
            <a:pPr lvl="1">
              <a:defRPr/>
            </a:pPr>
            <a:r>
              <a:rPr lang="en-US" altLang="en-US" smtClean="0"/>
              <a:t>national protection</a:t>
            </a:r>
          </a:p>
          <a:p>
            <a:pPr lvl="1">
              <a:defRPr/>
            </a:pPr>
            <a:r>
              <a:rPr lang="en-US" altLang="en-US" smtClean="0"/>
              <a:t>presumptive validity</a:t>
            </a:r>
          </a:p>
          <a:p>
            <a:pPr lvl="1">
              <a:defRPr/>
            </a:pPr>
            <a:r>
              <a:rPr lang="en-US" altLang="en-US" smtClean="0"/>
              <a:t>exclusive rights: </a:t>
            </a:r>
            <a:r>
              <a:rPr lang="en-US" altLang="en-US"/>
              <a:t>Once registered, a trademark provides an exclusive right to use the mark in Canada with respect to wares and services </a:t>
            </a:r>
            <a:r>
              <a:rPr lang="en-US" altLang="en-US" smtClean="0"/>
              <a:t>claimed</a:t>
            </a:r>
          </a:p>
          <a:p>
            <a:pPr lvl="1">
              <a:defRPr/>
            </a:pPr>
            <a:r>
              <a:rPr lang="en-US" altLang="en-US" smtClean="0"/>
              <a:t>enhanced </a:t>
            </a:r>
            <a:r>
              <a:rPr lang="en-US" altLang="en-US"/>
              <a:t>statutory </a:t>
            </a:r>
            <a:r>
              <a:rPr lang="en-US" altLang="en-US" smtClean="0"/>
              <a:t>remedies</a:t>
            </a:r>
          </a:p>
          <a:p>
            <a:pPr lvl="1">
              <a:defRPr/>
            </a:pPr>
            <a:r>
              <a:rPr lang="en-US" altLang="en-US" smtClean="0"/>
              <a:t>public </a:t>
            </a:r>
            <a:r>
              <a:rPr lang="en-US" altLang="en-US"/>
              <a:t>notice to </a:t>
            </a:r>
            <a:r>
              <a:rPr lang="en-US" altLang="en-US" smtClean="0"/>
              <a:t>competitors</a:t>
            </a:r>
          </a:p>
          <a:p>
            <a:pPr lvl="1">
              <a:defRPr/>
            </a:pPr>
            <a:r>
              <a:rPr lang="en-US" altLang="en-US" smtClean="0"/>
              <a:t>access </a:t>
            </a:r>
            <a:r>
              <a:rPr lang="en-US" altLang="en-US"/>
              <a:t>to foreign registrations even in the absence of use in those territories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I - Protect your </a:t>
            </a:r>
            <a:r>
              <a:rPr lang="en-US" smtClean="0"/>
              <a:t>Brand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3100"/>
              <a:t>Brand protection strategy </a:t>
            </a:r>
            <a:endParaRPr lang="en-US" altLang="en-US" sz="3100" smtClean="0"/>
          </a:p>
          <a:p>
            <a:endParaRPr lang="en-US" altLang="en-US" sz="3100"/>
          </a:p>
          <a:p>
            <a:pPr lvl="1"/>
            <a:r>
              <a:rPr lang="en-US" altLang="en-US" sz="3100" smtClean="0"/>
              <a:t>Trademark registration </a:t>
            </a:r>
          </a:p>
          <a:p>
            <a:pPr lvl="2"/>
            <a:r>
              <a:rPr lang="en-US" altLang="en-US" sz="2700" smtClean="0"/>
              <a:t>If trademark is a logo, then must acquire copyrights and waiver of moral rights</a:t>
            </a:r>
          </a:p>
          <a:p>
            <a:pPr lvl="1"/>
            <a:endParaRPr lang="en-US" altLang="en-US" sz="3100" smtClean="0"/>
          </a:p>
          <a:p>
            <a:pPr lvl="1"/>
            <a:r>
              <a:rPr lang="en-US" altLang="en-US" sz="3100" smtClean="0"/>
              <a:t>Domain name registration</a:t>
            </a:r>
          </a:p>
          <a:p>
            <a:pPr lvl="1"/>
            <a:endParaRPr lang="en-US" altLang="en-US" sz="3100" smtClean="0"/>
          </a:p>
          <a:p>
            <a:pPr lvl="1"/>
            <a:r>
              <a:rPr lang="en-US" altLang="en-US" sz="3100" smtClean="0"/>
              <a:t>Trademark </a:t>
            </a:r>
            <a:r>
              <a:rPr lang="en-US" altLang="en-US" sz="3100"/>
              <a:t>use </a:t>
            </a:r>
            <a:r>
              <a:rPr lang="en-US" altLang="en-US" sz="3100" smtClean="0"/>
              <a:t>policy</a:t>
            </a:r>
          </a:p>
          <a:p>
            <a:pPr lvl="1"/>
            <a:endParaRPr lang="en-US" altLang="en-US" sz="3100"/>
          </a:p>
          <a:p>
            <a:pPr lvl="1"/>
            <a:r>
              <a:rPr lang="en-US" altLang="en-US" sz="3100" smtClean="0"/>
              <a:t>Licenses</a:t>
            </a:r>
            <a:endParaRPr lang="en-US" altLang="en-US" sz="3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II - Enforcing </a:t>
            </a:r>
            <a:r>
              <a:rPr lang="en-US"/>
              <a:t>y</a:t>
            </a:r>
            <a:r>
              <a:rPr lang="en-US" smtClean="0"/>
              <a:t>our Protected Rights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en-US" sz="2200"/>
              <a:t>Competitive Intelligence </a:t>
            </a:r>
            <a:r>
              <a:rPr lang="en-US" altLang="en-US" sz="2200" smtClean="0"/>
              <a:t>- Is </a:t>
            </a:r>
            <a:r>
              <a:rPr lang="en-US" altLang="en-US" sz="2200"/>
              <a:t>anyone </a:t>
            </a:r>
            <a:r>
              <a:rPr lang="en-US" altLang="en-US" sz="2200" smtClean="0"/>
              <a:t>infringing your rights?</a:t>
            </a:r>
          </a:p>
          <a:p>
            <a:endParaRPr lang="en-US" altLang="en-US" sz="2200"/>
          </a:p>
          <a:p>
            <a:pPr lvl="2"/>
            <a:r>
              <a:rPr lang="en-US" altLang="en-US" sz="2200"/>
              <a:t>Identify corporation?</a:t>
            </a:r>
          </a:p>
          <a:p>
            <a:pPr lvl="2"/>
            <a:r>
              <a:rPr lang="en-US" altLang="en-US" sz="2200"/>
              <a:t>Trademarks registered?</a:t>
            </a:r>
          </a:p>
          <a:p>
            <a:pPr lvl="2"/>
            <a:r>
              <a:rPr lang="en-US" altLang="en-US" sz="2200"/>
              <a:t>Domain Names?</a:t>
            </a:r>
          </a:p>
          <a:p>
            <a:endParaRPr lang="en-US" sz="2200" smtClean="0"/>
          </a:p>
          <a:p>
            <a:r>
              <a:rPr lang="en-US" sz="2200" smtClean="0"/>
              <a:t>Enforcement of Brand Rights</a:t>
            </a:r>
          </a:p>
          <a:p>
            <a:pPr marL="0" indent="0">
              <a:buNone/>
            </a:pPr>
            <a:endParaRPr lang="en-US" sz="2200" smtClean="0"/>
          </a:p>
          <a:p>
            <a:pPr lvl="1"/>
            <a:r>
              <a:rPr lang="en-US" sz="2200" smtClean="0"/>
              <a:t>Action in trademark infringement</a:t>
            </a:r>
          </a:p>
          <a:p>
            <a:pPr lvl="1"/>
            <a:r>
              <a:rPr lang="en-US" sz="2200"/>
              <a:t>Action in passing-off </a:t>
            </a:r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9689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ennett Jones 2017">
      <a:dk1>
        <a:srgbClr val="000000"/>
      </a:dk1>
      <a:lt1>
        <a:srgbClr val="FFFFFF"/>
      </a:lt1>
      <a:dk2>
        <a:srgbClr val="1D2529"/>
      </a:dk2>
      <a:lt2>
        <a:srgbClr val="EAEAEA"/>
      </a:lt2>
      <a:accent1>
        <a:srgbClr val="2DAF88"/>
      </a:accent1>
      <a:accent2>
        <a:srgbClr val="99BE3C"/>
      </a:accent2>
      <a:accent3>
        <a:srgbClr val="D17C2C"/>
      </a:accent3>
      <a:accent4>
        <a:srgbClr val="0076BB"/>
      </a:accent4>
      <a:accent5>
        <a:srgbClr val="D7DF23"/>
      </a:accent5>
      <a:accent6>
        <a:srgbClr val="00998D"/>
      </a:accent6>
      <a:hlink>
        <a:srgbClr val="00998D"/>
      </a:hlink>
      <a:folHlink>
        <a:srgbClr val="25414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Yu Gothic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DengXian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Yu Gothic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DengXia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Yu Gothic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DengXian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Yu Gothic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DengXia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BJ Template</Template>
  <TotalTime>0</TotalTime>
  <Words>540</Words>
  <Application>Microsoft Office PowerPoint</Application>
  <PresentationFormat>Widescreen</PresentationFormat>
  <Paragraphs>126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Custom Design</vt:lpstr>
      <vt:lpstr>Acquiring Intellectual Property</vt:lpstr>
      <vt:lpstr>PowerPoint Presentation</vt:lpstr>
      <vt:lpstr>Bundle of rights  </vt:lpstr>
      <vt:lpstr>Brand Management</vt:lpstr>
      <vt:lpstr>Brand Management – Principle of Law</vt:lpstr>
      <vt:lpstr>What is a Trademark?</vt:lpstr>
      <vt:lpstr>Benefits of Registering a Trademark</vt:lpstr>
      <vt:lpstr>Part I - Protect your Brand</vt:lpstr>
      <vt:lpstr>Part II - Enforcing your Protected Rights</vt:lpstr>
      <vt:lpstr>Product Management</vt:lpstr>
      <vt:lpstr>What is your Competitive Advantage?</vt:lpstr>
      <vt:lpstr>Confidentiality Agreement</vt:lpstr>
      <vt:lpstr>Patents</vt:lpstr>
      <vt:lpstr>Part I - Protect your Product</vt:lpstr>
      <vt:lpstr>Part II - Enforcing your Protected Rights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Acquiring Intellectual Property</dc:title>
  <dc:subject/>
  <dc:creator>Karyn Highet</dc:creator>
  <cp:keywords/>
  <dc:description/>
  <cp:lastModifiedBy>Karyn Highet</cp:lastModifiedBy>
  <cp:revision>2</cp:revision>
  <cp:lastPrinted>2019-09-09T19:58:28Z</cp:lastPrinted>
  <dcterms:created xsi:type="dcterms:W3CDTF">2019-09-09T19:58:28Z</dcterms:created>
  <dcterms:modified xsi:type="dcterms:W3CDTF">2019-09-10T20:32:59Z</dcterms:modified>
  <cp:category/>
</cp:coreProperties>
</file>